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4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84" r:id="rId2"/>
    <p:sldMasterId id="2147483686" r:id="rId3"/>
    <p:sldMasterId id="2147483660" r:id="rId4"/>
    <p:sldMasterId id="2147483692" r:id="rId5"/>
  </p:sldMasterIdLst>
  <p:notesMasterIdLst>
    <p:notesMasterId r:id="rId12"/>
  </p:notesMasterIdLst>
  <p:sldIdLst>
    <p:sldId id="256" r:id="rId6"/>
    <p:sldId id="260" r:id="rId7"/>
    <p:sldId id="267" r:id="rId8"/>
    <p:sldId id="262" r:id="rId9"/>
    <p:sldId id="268" r:id="rId10"/>
    <p:sldId id="270" r:id="rId11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4B1"/>
    <a:srgbClr val="F580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71"/>
    <p:restoredTop sz="94699"/>
  </p:normalViewPr>
  <p:slideViewPr>
    <p:cSldViewPr snapToGrid="0" snapToObjects="1">
      <p:cViewPr varScale="1">
        <p:scale>
          <a:sx n="165" d="100"/>
          <a:sy n="165" d="100"/>
        </p:scale>
        <p:origin x="6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D2B5D8-C527-B44B-90D8-04AF11243266}" type="datetimeFigureOut">
              <a:rPr lang="en-US" smtClean="0"/>
              <a:t>6/24/19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982500-135F-2A4F-B4F3-3463569BC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946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alphaModFix amt="26000"/>
            <a:lum/>
          </a:blip>
          <a:srcRect/>
          <a:stretch>
            <a:fillRect t="-48000" r="-25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042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7700840-7B21-FB4F-992C-15AC5C4E85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00913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8EC84-C6DA-FF47-8FA1-E59045DA3B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089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716EC3A-F49F-2649-B625-0EE068B897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00913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8EC84-C6DA-FF47-8FA1-E59045DA3B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283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C3AA0-1559-DB47-99A6-D03170CDD5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84C323-B3C9-0742-A1A9-3636A1BD83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637407-BAC7-BF47-B31F-2BCACDDAB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0CD3D-B63D-0949-AB9D-70DFC137B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D7EB60-E9B4-894D-A7CE-233AA41DD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F5756-63EA-6F44-A165-251BCDD2DC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74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6748F-EB71-894E-9D8D-1B7B3690E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8EC30-E31E-D94D-BB02-C0650CCD80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7C0B0-5F5F-A34B-9BF4-699D3DD20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06F9B6-2554-C04D-A9FA-00366722F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103A9-BA7E-3B43-89C1-DACF8D3D2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F5756-63EA-6F44-A165-251BCDD2DC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01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8252D-804B-F44F-9404-7F9C4D520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370C5A-5683-0B4F-9B62-060350104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654D3-1A0A-FC43-BA5D-DBF292C8C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99DFF1-EBB1-594B-A4B0-5FB757664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494044-8F2B-F047-B944-74A384EC6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F5756-63EA-6F44-A165-251BCDD2DC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781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CFF43-97B1-964C-8292-8AB938B61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BD704-59DD-0446-A1BE-06AC7C2A7B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E1DF31-3D4B-8440-8990-38EA64853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3401ED-4BE1-704D-8285-CF87CF6B3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D1B10C-1D7A-7446-B222-46D6A89E1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3A88A5-195D-2E4C-B6B4-161B4EFC8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F5756-63EA-6F44-A165-251BCDD2DC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707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4CBCD-5D85-3540-955A-302EFE389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886E0E-0077-A144-B05A-7BD6BF51E2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796BB4-13DB-524F-9484-1338F8FB8D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3B7D66-9858-A74C-B4DB-3A93B8FFAF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AE09B9-1237-5642-BA4F-6989D32778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744665-E42B-D240-92F8-6A0C5BF86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EF2341-8E8F-444A-875B-1205C21D7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6DEC2D-34B2-5041-A624-69F8DAA19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F5756-63EA-6F44-A165-251BCDD2DC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867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E72EA-0875-5D42-9392-4CC3AC27C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045E81-C900-314D-BEB6-C0D0481B2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668E48-3136-9840-99D3-7782FB86E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6E5350-AC72-6E4C-8F08-05704D0EA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F5756-63EA-6F44-A165-251BCDD2DC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75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2D755D-DBB7-1744-AE7B-EF622FBD6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DEA152-6EEE-2E40-85D9-282C0549D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687507-F849-D949-B36E-92D8B57E9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F5756-63EA-6F44-A165-251BCDD2DC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651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C9E3A-F765-F943-A0D8-84EF2940A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5BFAA8-5915-1940-B711-5AB04EC78F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319F58-108F-D64B-A01F-3799A94090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555E72-6684-5B48-B6C1-852ADE021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45C8B6-36BB-BE4B-96C3-284157DFE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AE9191-18F9-8943-B9CC-1B1FF3246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F5756-63EA-6F44-A165-251BCDD2DC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56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E010E-620A-2E4B-823F-6969CE34D4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00913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8EC84-C6DA-FF47-8FA1-E59045DA3B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374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F2FDB-742F-364D-9777-F2D2BEF99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6661B4-F353-354C-A870-D89FC98DC5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3CA306-AF11-5649-B899-B4EBB72195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8442DF-380F-C245-A4FF-27C28A9ED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1E8FEC-DC9D-BF4D-BAB4-F6F50D316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13DE57-420B-884A-80F5-7EF805DC4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F5756-63EA-6F44-A165-251BCDD2DC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569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FDFAB-4ECC-9C42-8755-8DCFB840A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65583C-D732-9E4B-847E-58DD5032D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8410C4-C564-2140-A986-FB09B36A5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039E2D-9A4D-CF4C-A6B8-E13B4C2B7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415C8-3B85-D746-9C3E-DE0AA97EA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F5756-63EA-6F44-A165-251BCDD2DC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57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3AD625-E4D9-2245-972D-1CC7B06B5C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143A34-DE17-CD47-A1B1-FE96D0275C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C1100-5AAE-C941-9BCD-0570707AB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A01B5-4348-8A43-9E95-31C517597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684D8-8CDB-B544-98F3-13E459265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F5756-63EA-6F44-A165-251BCDD2DC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0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alphaModFix amt="26000"/>
            <a:lum/>
          </a:blip>
          <a:srcRect/>
          <a:stretch>
            <a:fillRect t="-48000" r="-25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E010E-620A-2E4B-823F-6969CE34D4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00913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8EC84-C6DA-FF47-8FA1-E59045DA3BFF}" type="slidenum">
              <a:rPr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>
              <a:solidFill>
                <a:srgbClr val="000000">
                  <a:tint val="75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764" y="704335"/>
            <a:ext cx="4413086" cy="40629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49" y="704335"/>
            <a:ext cx="4366569" cy="40629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1521F08-D122-7E47-955A-8DCD794EB1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00913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8EC84-C6DA-FF47-8FA1-E59045DA3BFF}" type="slidenum">
              <a:rPr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>
              <a:solidFill>
                <a:srgbClr val="000000">
                  <a:tint val="75000"/>
                </a:srgb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6B33D10-6D76-3946-93AB-CBD0E304E0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00913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8EC84-C6DA-FF47-8FA1-E59045DA3BFF}" type="slidenum">
              <a:rPr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>
              <a:solidFill>
                <a:srgbClr val="000000">
                  <a:tint val="75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79A23F1-A81B-864A-9CC4-2963E64E8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00913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8EC84-C6DA-FF47-8FA1-E59045DA3BFF}" type="slidenum">
              <a:rPr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>
              <a:solidFill>
                <a:srgbClr val="000000">
                  <a:tint val="75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764" y="704335"/>
            <a:ext cx="4413086" cy="40629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49" y="704335"/>
            <a:ext cx="4366569" cy="40629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1521F08-D122-7E47-955A-8DCD794EB1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00913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8EC84-C6DA-FF47-8FA1-E59045DA3B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2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6B33D10-6D76-3946-93AB-CBD0E304E0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00913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8EC84-C6DA-FF47-8FA1-E59045DA3B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664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79A23F1-A81B-864A-9CC4-2963E64E8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00913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8EC84-C6DA-FF47-8FA1-E59045DA3B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154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alphaModFix amt="26000"/>
            <a:lum/>
          </a:blip>
          <a:srcRect/>
          <a:stretch>
            <a:fillRect t="-48000" r="-25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97326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alphaModFix amt="26000"/>
            <a:lum/>
          </a:blip>
          <a:srcRect/>
          <a:stretch>
            <a:fillRect t="-48000" r="-25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551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20C8C-410B-644E-882A-037A97FF8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00913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8EC84-C6DA-FF47-8FA1-E59045DA3B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233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764" y="704335"/>
            <a:ext cx="4413086" cy="40629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49" y="704335"/>
            <a:ext cx="4366569" cy="40629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C3C125D-983D-234A-A392-71AE84E773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00913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8EC84-C6DA-FF47-8FA1-E59045DA3B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527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C33CE00-E394-414D-BF12-2846C3787078}"/>
              </a:ext>
            </a:extLst>
          </p:cNvPr>
          <p:cNvSpPr/>
          <p:nvPr userDrawn="1"/>
        </p:nvSpPr>
        <p:spPr>
          <a:xfrm>
            <a:off x="-1" y="0"/>
            <a:ext cx="8501205" cy="585216"/>
          </a:xfrm>
          <a:prstGeom prst="rect">
            <a:avLst/>
          </a:prstGeom>
          <a:gradFill flip="none" rotWithShape="1">
            <a:gsLst>
              <a:gs pos="0">
                <a:srgbClr val="0064B1"/>
              </a:gs>
              <a:gs pos="78000">
                <a:srgbClr val="0064B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852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442" y="672101"/>
            <a:ext cx="8986129" cy="41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442" y="4869656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69656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2B3F83-A647-3043-AA94-E53AD471484B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510258" y="27160"/>
            <a:ext cx="624689" cy="55046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9141E9-AEF6-6445-9D7C-AF2D5433F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00913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8EC84-C6DA-FF47-8FA1-E59045DA3B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506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6" r:id="rId3"/>
    <p:sldLayoutId id="2147483678" r:id="rId4"/>
    <p:sldLayoutId id="2147483679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rgbClr val="F58025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33363" indent="-233363" algn="l" defTabSz="685800" rtl="0" eaLnBrk="1" latinLnBrk="0" hangingPunct="1">
        <a:lnSpc>
          <a:spcPct val="90000"/>
        </a:lnSpc>
        <a:spcBef>
          <a:spcPts val="750"/>
        </a:spcBef>
        <a:buFont typeface="Wingdings" pitchFamily="2" charset="2"/>
        <a:buChar char="§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76263" indent="-233363" algn="l" defTabSz="685800" rtl="0" eaLnBrk="1" latinLnBrk="0" hangingPunct="1">
        <a:lnSpc>
          <a:spcPct val="90000"/>
        </a:lnSpc>
        <a:spcBef>
          <a:spcPts val="375"/>
        </a:spcBef>
        <a:buFont typeface="Wingdings" pitchFamily="2" charset="2"/>
        <a:buChar char="§"/>
        <a:tabLst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852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442" y="672101"/>
            <a:ext cx="8986129" cy="41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442" y="4869656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69656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AC33C-4884-8448-A154-92E15A0A2F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00913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8EC84-C6DA-FF47-8FA1-E59045DA3B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368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rgbClr val="F58025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" pitchFamily="2" charset="2"/>
        <a:buChar char="§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C33CE00-E394-414D-BF12-2846C3787078}"/>
              </a:ext>
            </a:extLst>
          </p:cNvPr>
          <p:cNvSpPr/>
          <p:nvPr userDrawn="1"/>
        </p:nvSpPr>
        <p:spPr>
          <a:xfrm rot="16200000">
            <a:off x="-2279142" y="2279142"/>
            <a:ext cx="5143500" cy="585216"/>
          </a:xfrm>
          <a:prstGeom prst="rect">
            <a:avLst/>
          </a:prstGeom>
          <a:solidFill>
            <a:srgbClr val="0064B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 rot="16200000">
            <a:off x="-2279141" y="2279142"/>
            <a:ext cx="5143500" cy="5852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9622" y="86497"/>
            <a:ext cx="8391949" cy="47027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622" y="4824070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2546" y="4846446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5BDA7-392E-3443-A0D1-4810C365CA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14171" y="484565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82F538-38A5-214C-A007-4851EF7D7D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168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7" r:id="rId2"/>
    <p:sldLayoutId id="2147483689" r:id="rId3"/>
    <p:sldLayoutId id="2147483690" r:id="rId4"/>
    <p:sldLayoutId id="2147483691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rgbClr val="F58025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" pitchFamily="2" charset="2"/>
        <a:buChar char="§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068741-21E6-254E-AC10-CAF6D5404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F0BBCB-7863-114B-9F09-CA2A3438BD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5A9DB7-9A04-254E-9364-E925C0DEF3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848AD0-2538-BD4F-B35E-2C75C3E8A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0932FE-A01A-474D-9052-B0D3DC763E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EF5756-63EA-6F44-A165-251BCDD2DC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84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C33CE00-E394-414D-BF12-2846C3787078}"/>
              </a:ext>
            </a:extLst>
          </p:cNvPr>
          <p:cNvSpPr/>
          <p:nvPr userDrawn="1"/>
        </p:nvSpPr>
        <p:spPr>
          <a:xfrm>
            <a:off x="-1" y="0"/>
            <a:ext cx="8501205" cy="585216"/>
          </a:xfrm>
          <a:prstGeom prst="rect">
            <a:avLst/>
          </a:prstGeom>
          <a:gradFill flip="none" rotWithShape="1">
            <a:gsLst>
              <a:gs pos="0">
                <a:srgbClr val="0064B1"/>
              </a:gs>
              <a:gs pos="78000">
                <a:srgbClr val="0064B1"/>
              </a:gs>
              <a:gs pos="100000">
                <a:schemeClr val="bg1"/>
              </a:gs>
            </a:gsLst>
            <a:lin ang="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>
              <a:solidFill>
                <a:srgbClr val="FFFFFF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852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442" y="672101"/>
            <a:ext cx="8986129" cy="4117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442" y="4869656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69656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2B3F83-A647-3043-AA94-E53AD471484B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510258" y="27160"/>
            <a:ext cx="624689" cy="55046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9141E9-AEF6-6445-9D7C-AF2D5433F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00913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8EC84-C6DA-FF47-8FA1-E59045DA3BFF}" type="slidenum">
              <a:rPr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0336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rgbClr val="F58025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33363" indent="-233363" algn="l" defTabSz="685800" rtl="0" eaLnBrk="1" latinLnBrk="0" hangingPunct="1">
        <a:lnSpc>
          <a:spcPct val="90000"/>
        </a:lnSpc>
        <a:spcBef>
          <a:spcPts val="750"/>
        </a:spcBef>
        <a:buFont typeface="Wingdings" pitchFamily="2" charset="2"/>
        <a:buChar char="§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76263" indent="-233363" algn="l" defTabSz="685800" rtl="0" eaLnBrk="1" latinLnBrk="0" hangingPunct="1">
        <a:lnSpc>
          <a:spcPct val="90000"/>
        </a:lnSpc>
        <a:spcBef>
          <a:spcPts val="375"/>
        </a:spcBef>
        <a:buFont typeface="Wingdings" pitchFamily="2" charset="2"/>
        <a:buChar char="§"/>
        <a:tabLst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png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-personal.umich.edu/~dwelling/python/" TargetMode="External"/><Relationship Id="rId2" Type="http://schemas.openxmlformats.org/officeDocument/2006/relationships/hyperlink" Target="https://github.com/gemcommunity/gem_2019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-personal.umich.edu/~dwelling/python/notebooks/mac_setup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A7A9D8-8C13-C34D-83B5-49A4CDDE2C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551" y="450086"/>
            <a:ext cx="8816898" cy="2121664"/>
          </a:xfrm>
        </p:spPr>
        <p:txBody>
          <a:bodyPr>
            <a:normAutofit/>
          </a:bodyPr>
          <a:lstStyle/>
          <a:p>
            <a:r>
              <a:rPr lang="en-US" sz="7300" dirty="0"/>
              <a:t>Python for Science</a:t>
            </a:r>
            <a:br>
              <a:rPr lang="en-US" dirty="0"/>
            </a:br>
            <a:r>
              <a:rPr lang="en-US" sz="4400" dirty="0"/>
              <a:t>Your new best friend in coding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BCDD0F2-270C-054F-962F-35C3041C86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7"/>
            <a:ext cx="6858000" cy="1632579"/>
          </a:xfrm>
        </p:spPr>
        <p:txBody>
          <a:bodyPr>
            <a:normAutofit/>
          </a:bodyPr>
          <a:lstStyle/>
          <a:p>
            <a:r>
              <a:rPr lang="en-US" dirty="0"/>
              <a:t>D. T. Welling</a:t>
            </a: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University of Texas at Arlington</a:t>
            </a: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Department of Physics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B80789-4124-7D4A-83B3-93FA0F9A1AFE}"/>
              </a:ext>
            </a:extLst>
          </p:cNvPr>
          <p:cNvSpPr txBox="1"/>
          <p:nvPr/>
        </p:nvSpPr>
        <p:spPr>
          <a:xfrm>
            <a:off x="2364059" y="4750420"/>
            <a:ext cx="445192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*Real snakes are not friends.  They are gross and scary.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AD0A9A-13BC-CE44-AA6A-3FA063294367}"/>
              </a:ext>
            </a:extLst>
          </p:cNvPr>
          <p:cNvSpPr txBox="1"/>
          <p:nvPr/>
        </p:nvSpPr>
        <p:spPr>
          <a:xfrm>
            <a:off x="3308194" y="809394"/>
            <a:ext cx="5798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F5802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581677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is</a:t>
            </a:r>
            <a:r>
              <a:rPr lang="is-IS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442" y="867904"/>
            <a:ext cx="8986129" cy="4275595"/>
          </a:xfrm>
        </p:spPr>
        <p:txBody>
          <a:bodyPr>
            <a:normAutofit/>
          </a:bodyPr>
          <a:lstStyle/>
          <a:p>
            <a:pPr marL="339725" indent="-339725"/>
            <a:r>
              <a:rPr lang="is-IS" dirty="0"/>
              <a:t>…</a:t>
            </a:r>
            <a:r>
              <a:rPr lang="en-US" dirty="0"/>
              <a:t>a multi-paradigm (procedural, </a:t>
            </a:r>
            <a:r>
              <a:rPr lang="en-US" dirty="0">
                <a:solidFill>
                  <a:srgbClr val="FF0000"/>
                </a:solidFill>
              </a:rPr>
              <a:t>object oriented</a:t>
            </a:r>
            <a:r>
              <a:rPr lang="en-US" dirty="0"/>
              <a:t>, etc.) general purpose language.</a:t>
            </a:r>
          </a:p>
          <a:p>
            <a:pPr marL="339725" indent="-339725"/>
            <a:r>
              <a:rPr lang="is-IS" dirty="0"/>
              <a:t>…</a:t>
            </a:r>
            <a:r>
              <a:rPr lang="en-US" dirty="0"/>
              <a:t>named after a Flying Circus.</a:t>
            </a:r>
          </a:p>
          <a:p>
            <a:pPr marL="339725" indent="-339725"/>
            <a:r>
              <a:rPr lang="is-IS" dirty="0"/>
              <a:t>…</a:t>
            </a:r>
            <a:r>
              <a:rPr lang="en-US" dirty="0"/>
              <a:t>relatively young: </a:t>
            </a:r>
            <a:r>
              <a:rPr lang="en-US" dirty="0" err="1"/>
              <a:t>vers</a:t>
            </a:r>
            <a:r>
              <a:rPr lang="en-US" dirty="0"/>
              <a:t>. 1.0 in 1994; version 2 in 2000 (IDL-&gt;1977; </a:t>
            </a:r>
            <a:r>
              <a:rPr lang="en-US" dirty="0" err="1"/>
              <a:t>MatLab</a:t>
            </a:r>
            <a:r>
              <a:rPr lang="en-US" dirty="0"/>
              <a:t>-&gt;1984).</a:t>
            </a:r>
          </a:p>
          <a:p>
            <a:pPr marL="339725" indent="-339725"/>
            <a:r>
              <a:rPr lang="is-IS" dirty="0"/>
              <a:t>…</a:t>
            </a:r>
            <a:r>
              <a:rPr lang="en-US" dirty="0"/>
              <a:t>extremely popular.</a:t>
            </a:r>
          </a:p>
          <a:p>
            <a:pPr marL="339725" indent="-339725"/>
            <a:r>
              <a:rPr lang="is-IS" dirty="0"/>
              <a:t>…</a:t>
            </a:r>
            <a:r>
              <a:rPr lang="en-US" dirty="0"/>
              <a:t>Open source and FREE!</a:t>
            </a:r>
          </a:p>
          <a:p>
            <a:pPr marL="0" indent="0" algn="ctr">
              <a:buNone/>
            </a:pPr>
            <a:r>
              <a:rPr lang="en-US" sz="4000" dirty="0"/>
              <a:t>Current versions: 2.7.16 and </a:t>
            </a:r>
            <a:r>
              <a:rPr lang="en-US" sz="4000" u="sng" dirty="0">
                <a:solidFill>
                  <a:schemeClr val="accent6">
                    <a:lumMod val="75000"/>
                  </a:schemeClr>
                </a:solidFill>
              </a:rPr>
              <a:t>3.7.3</a:t>
            </a:r>
          </a:p>
        </p:txBody>
      </p:sp>
    </p:spTree>
    <p:extLst>
      <p:ext uri="{BB962C8B-B14F-4D97-AF65-F5344CB8AC3E}">
        <p14:creationId xmlns:p14="http://schemas.microsoft.com/office/powerpoint/2010/main" val="434712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69D54-2615-DB49-B447-B2C7C2A6B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is popular- and that’s good!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84D63-CDFA-AC41-B75F-2EA9E72605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CDC852-3294-D44E-A0B0-B3BB956C9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5698"/>
            <a:ext cx="9144000" cy="45278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A3A7E3B-66E9-8D49-86DE-E523313A4594}"/>
              </a:ext>
            </a:extLst>
          </p:cNvPr>
          <p:cNvSpPr txBox="1"/>
          <p:nvPr/>
        </p:nvSpPr>
        <p:spPr>
          <a:xfrm>
            <a:off x="6888995" y="672101"/>
            <a:ext cx="2182576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1370013" algn="l"/>
              </a:tabLst>
            </a:pPr>
            <a:r>
              <a:rPr lang="en-US" sz="2400" b="1" dirty="0"/>
              <a:t>Python:	#3</a:t>
            </a:r>
          </a:p>
          <a:p>
            <a:pPr>
              <a:tabLst>
                <a:tab pos="1370013" algn="l"/>
              </a:tabLst>
            </a:pPr>
            <a:r>
              <a:rPr lang="en-US" sz="2400" b="1" dirty="0" err="1"/>
              <a:t>MatLab</a:t>
            </a:r>
            <a:r>
              <a:rPr lang="en-US" sz="2400" b="1" dirty="0"/>
              <a:t>:	#18</a:t>
            </a:r>
          </a:p>
          <a:p>
            <a:pPr>
              <a:tabLst>
                <a:tab pos="1370013" algn="l"/>
              </a:tabLst>
            </a:pPr>
            <a:r>
              <a:rPr lang="en-US" sz="2400" b="1" dirty="0"/>
              <a:t>       IDL:	</a:t>
            </a:r>
            <a:r>
              <a:rPr lang="en-US" sz="2400" b="1" dirty="0">
                <a:solidFill>
                  <a:srgbClr val="FF0000"/>
                </a:solidFill>
              </a:rPr>
              <a:t>&gt;50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994ED85-1127-274C-A14F-8F7BEFD7B4B7}"/>
              </a:ext>
            </a:extLst>
          </p:cNvPr>
          <p:cNvSpPr/>
          <p:nvPr/>
        </p:nvSpPr>
        <p:spPr>
          <a:xfrm>
            <a:off x="85442" y="615698"/>
            <a:ext cx="8986129" cy="441812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Online documentation is </a:t>
            </a:r>
            <a:r>
              <a:rPr lang="en-US" sz="3600" i="1" dirty="0">
                <a:solidFill>
                  <a:schemeClr val="tx1"/>
                </a:solidFill>
              </a:rPr>
              <a:t>very good.</a:t>
            </a:r>
            <a:endParaRPr lang="en-US" sz="36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Online help is </a:t>
            </a:r>
            <a:r>
              <a:rPr lang="en-US" sz="3600" i="1" dirty="0">
                <a:solidFill>
                  <a:schemeClr val="tx1"/>
                </a:solidFill>
              </a:rPr>
              <a:t>excellent</a:t>
            </a:r>
            <a:r>
              <a:rPr lang="en-US" sz="3600" dirty="0">
                <a:solidFill>
                  <a:schemeClr val="tx1"/>
                </a:solidFill>
              </a:rPr>
              <a:t>!  Always GDS!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There is a growing community of people using it- help is down the hallway.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There is a growing body of space-related Python packages.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Package development moves fast…</a:t>
            </a:r>
            <a:endParaRPr lang="en-US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507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Why Python?  Why Python for Science?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442" y="666426"/>
            <a:ext cx="8986129" cy="4477073"/>
          </a:xfrm>
        </p:spPr>
        <p:txBody>
          <a:bodyPr>
            <a:normAutofit fontScale="92500" lnSpcReduction="10000"/>
          </a:bodyPr>
          <a:lstStyle/>
          <a:p>
            <a:pPr marL="292100" indent="-292100">
              <a:buFont typeface="Arial"/>
              <a:buChar char="•"/>
            </a:pPr>
            <a:r>
              <a:rPr lang="en-US" sz="3200" dirty="0"/>
              <a:t>Powerful, batteries-included scripting rivaling Perl, Bash, etc.</a:t>
            </a:r>
          </a:p>
          <a:p>
            <a:pPr marL="292100" indent="-292100">
              <a:buFont typeface="Arial"/>
              <a:buChar char="•"/>
            </a:pPr>
            <a:r>
              <a:rPr lang="en-US" sz="3200" dirty="0"/>
              <a:t>Ubiquitous &amp; cross-platform (Win, *nix, OSX…)</a:t>
            </a:r>
          </a:p>
          <a:p>
            <a:pPr marL="292100" indent="-292100">
              <a:buFont typeface="Arial"/>
              <a:buChar char="•"/>
            </a:pPr>
            <a:r>
              <a:rPr lang="en-US" sz="3200" dirty="0"/>
              <a:t>Extensible with C, C++, and FORTRAN</a:t>
            </a:r>
          </a:p>
          <a:p>
            <a:pPr marL="292100" indent="-292100">
              <a:buFont typeface="Arial"/>
              <a:buChar char="•"/>
            </a:pPr>
            <a:r>
              <a:rPr lang="en-US" sz="3200" dirty="0"/>
              <a:t>Natural, easy, powerful Object Oriented</a:t>
            </a:r>
          </a:p>
          <a:p>
            <a:pPr marL="292100" indent="-292100">
              <a:buFont typeface="Arial"/>
              <a:buChar char="•"/>
            </a:pPr>
            <a:r>
              <a:rPr lang="en-US" sz="3200" dirty="0" err="1"/>
              <a:t>Numpy</a:t>
            </a:r>
            <a:r>
              <a:rPr lang="en-US" sz="3200" dirty="0"/>
              <a:t> (array algebra), SciPy (common scientific functions), Pandas (data analysis) and Matplotlib (plotting) combine to rival IDL, </a:t>
            </a:r>
            <a:r>
              <a:rPr lang="en-US" sz="3200" dirty="0" err="1"/>
              <a:t>MatLab</a:t>
            </a:r>
            <a:r>
              <a:rPr lang="en-US" sz="3200" dirty="0"/>
              <a:t>.</a:t>
            </a:r>
          </a:p>
          <a:p>
            <a:pPr marL="292100" indent="-292100">
              <a:buFont typeface="Arial"/>
              <a:buChar char="•"/>
            </a:pPr>
            <a:r>
              <a:rPr lang="en-US" sz="3200" dirty="0"/>
              <a:t>Combines scripting with </a:t>
            </a:r>
            <a:r>
              <a:rPr lang="en-US" sz="3200" dirty="0" err="1"/>
              <a:t>numerics</a:t>
            </a:r>
            <a:r>
              <a:rPr lang="en-US" sz="3200" dirty="0"/>
              <a:t>, visualization for </a:t>
            </a:r>
            <a:r>
              <a:rPr lang="en-US" sz="3200" i="1" dirty="0"/>
              <a:t>complete</a:t>
            </a:r>
            <a:r>
              <a:rPr lang="en-US" sz="3200" dirty="0"/>
              <a:t> scientific solution.</a:t>
            </a:r>
          </a:p>
        </p:txBody>
      </p:sp>
      <p:sp>
        <p:nvSpPr>
          <p:cNvPr id="7" name="Explosion 2 6"/>
          <p:cNvSpPr/>
          <p:nvPr/>
        </p:nvSpPr>
        <p:spPr>
          <a:xfrm>
            <a:off x="1218414" y="903338"/>
            <a:ext cx="6720184" cy="3573736"/>
          </a:xfrm>
          <a:prstGeom prst="irregularSeal2">
            <a:avLst/>
          </a:prstGeom>
          <a:solidFill>
            <a:srgbClr val="C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IT’S FREE</a:t>
            </a:r>
          </a:p>
          <a:p>
            <a:pPr algn="ctr"/>
            <a:r>
              <a:rPr lang="en-US" sz="1400" dirty="0"/>
              <a:t>and I’m cheap.</a:t>
            </a:r>
          </a:p>
        </p:txBody>
      </p:sp>
    </p:spTree>
    <p:extLst>
      <p:ext uri="{BB962C8B-B14F-4D97-AF65-F5344CB8AC3E}">
        <p14:creationId xmlns:p14="http://schemas.microsoft.com/office/powerpoint/2010/main" val="2416284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A3C51-0741-B545-A66E-1D1D4B9A2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&amp; Using Python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DDA2B04-F996-3C4C-B259-70F7FE5B14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2182180"/>
              </p:ext>
            </p:extLst>
          </p:nvPr>
        </p:nvGraphicFramePr>
        <p:xfrm>
          <a:off x="85725" y="653041"/>
          <a:ext cx="8985250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78275">
                  <a:extLst>
                    <a:ext uri="{9D8B030D-6E8A-4147-A177-3AD203B41FA5}">
                      <a16:colId xmlns:a16="http://schemas.microsoft.com/office/drawing/2014/main" val="3251854791"/>
                    </a:ext>
                  </a:extLst>
                </a:gridCol>
                <a:gridCol w="5006975">
                  <a:extLst>
                    <a:ext uri="{9D8B030D-6E8A-4147-A177-3AD203B41FA5}">
                      <a16:colId xmlns:a16="http://schemas.microsoft.com/office/drawing/2014/main" val="17143345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Approach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9016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Double-click install via </a:t>
                      </a:r>
                      <a:r>
                        <a:rPr lang="en-US" dirty="0" err="1"/>
                        <a:t>Python.org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Can get far more complicated than alternative methods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790297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Anaconda Python distribution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Double-click install; comes with many scientific packages, </a:t>
                      </a:r>
                      <a:r>
                        <a:rPr lang="en-US" dirty="0" err="1"/>
                        <a:t>spyder</a:t>
                      </a:r>
                      <a:r>
                        <a:rPr lang="en-US" dirty="0"/>
                        <a:t> editor, very straight-forward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5726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Package managers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 you can do the Linux, this is the way to go.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6636351"/>
                  </a:ext>
                </a:extLst>
              </a:tr>
            </a:tbl>
          </a:graphicData>
        </a:graphic>
      </p:graphicFrame>
      <p:grpSp>
        <p:nvGrpSpPr>
          <p:cNvPr id="17" name="Group 16">
            <a:extLst>
              <a:ext uri="{FF2B5EF4-FFF2-40B4-BE49-F238E27FC236}">
                <a16:creationId xmlns:a16="http://schemas.microsoft.com/office/drawing/2014/main" id="{5087335E-7B99-A847-BDF2-DA6B446259D7}"/>
              </a:ext>
            </a:extLst>
          </p:cNvPr>
          <p:cNvGrpSpPr/>
          <p:nvPr/>
        </p:nvGrpSpPr>
        <p:grpSpPr>
          <a:xfrm>
            <a:off x="2949370" y="1081412"/>
            <a:ext cx="992504" cy="264147"/>
            <a:chOff x="2949370" y="1099884"/>
            <a:chExt cx="992504" cy="264147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D74E591-DD9A-364D-864A-8C936A42BB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49370" y="1099884"/>
              <a:ext cx="264147" cy="264147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D3AB7CA-1BBB-514A-8E0C-F1AE97CF08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39148" y="1099884"/>
              <a:ext cx="264147" cy="264147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FBB35AC-A6B0-F544-9EB4-45AED25F3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8927" y="1102899"/>
              <a:ext cx="212947" cy="258117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08625F0-9A95-3B48-AE20-A98899C62234}"/>
              </a:ext>
            </a:extLst>
          </p:cNvPr>
          <p:cNvGrpSpPr/>
          <p:nvPr/>
        </p:nvGrpSpPr>
        <p:grpSpPr>
          <a:xfrm>
            <a:off x="2949370" y="1528255"/>
            <a:ext cx="992504" cy="264147"/>
            <a:chOff x="2949370" y="1099884"/>
            <a:chExt cx="992504" cy="264147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FD2FA77A-FB50-8C4B-9BC4-DBF0BB7318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49370" y="1099884"/>
              <a:ext cx="264147" cy="264147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96FF4AC3-F17F-754D-B9AE-35B9D0B2A8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39148" y="1099884"/>
              <a:ext cx="264147" cy="264147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1F3C814E-EE40-004B-886B-8F0C768ED3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8927" y="1102899"/>
              <a:ext cx="212947" cy="258117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C89066E-B386-D844-A5C8-1DF8CFFE602B}"/>
              </a:ext>
            </a:extLst>
          </p:cNvPr>
          <p:cNvGrpSpPr/>
          <p:nvPr/>
        </p:nvGrpSpPr>
        <p:grpSpPr>
          <a:xfrm>
            <a:off x="2949370" y="1963414"/>
            <a:ext cx="992504" cy="264147"/>
            <a:chOff x="2949370" y="1099884"/>
            <a:chExt cx="992504" cy="264147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F336CFD-C66D-A049-AC93-0ACF8024F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49370" y="1099884"/>
              <a:ext cx="264147" cy="264147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006F5A81-2907-3B4C-90F4-D25CD13DFE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28927" y="1102899"/>
              <a:ext cx="212947" cy="258117"/>
            </a:xfrm>
            <a:prstGeom prst="rect">
              <a:avLst/>
            </a:prstGeom>
          </p:spPr>
        </p:pic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65636D63-FC01-F044-AC24-8B4DABA460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286953"/>
            <a:ext cx="3669724" cy="28700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843FB90-45B0-1449-8D8D-1394747276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21225" y="2327873"/>
            <a:ext cx="4545316" cy="27501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767F05D-1937-6743-AFBA-07B48A9545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43055" y="2322894"/>
            <a:ext cx="3962141" cy="27455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8231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BA895-56C9-8E43-A792-6152E1B90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Tutorial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20D31-5040-2342-A4A1-73C933EF7D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442" y="672100"/>
            <a:ext cx="8986129" cy="447139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GOAL: Give you a flavor of Python’s capabilities</a:t>
            </a:r>
          </a:p>
          <a:p>
            <a:r>
              <a:rPr lang="en-US" sz="2400" dirty="0"/>
              <a:t>Notable data types; multiple assignment</a:t>
            </a:r>
          </a:p>
          <a:p>
            <a:r>
              <a:rPr lang="en-US" sz="2400" dirty="0"/>
              <a:t>Writing code suites &amp; whitespace delimiting</a:t>
            </a:r>
          </a:p>
          <a:p>
            <a:r>
              <a:rPr lang="en-US" sz="2400" dirty="0"/>
              <a:t>Importing packages &amp; basic </a:t>
            </a:r>
            <a:r>
              <a:rPr lang="en-US" sz="2400" dirty="0" err="1"/>
              <a:t>Numpy</a:t>
            </a:r>
            <a:endParaRPr lang="en-US" sz="2400" dirty="0"/>
          </a:p>
          <a:p>
            <a:r>
              <a:rPr lang="en-US" sz="2400" dirty="0"/>
              <a:t>Leveraging the object-oriented approach</a:t>
            </a:r>
          </a:p>
          <a:p>
            <a:pPr marL="0" indent="0" algn="ctr">
              <a:buNone/>
            </a:pPr>
            <a:r>
              <a:rPr lang="en-US" sz="3200" dirty="0"/>
              <a:t>My resources for learning Python</a:t>
            </a:r>
          </a:p>
          <a:p>
            <a:pPr marL="0" indent="0">
              <a:buNone/>
            </a:pPr>
            <a:r>
              <a:rPr lang="en-US" sz="2400" dirty="0"/>
              <a:t>This tutorial &amp; files: </a:t>
            </a:r>
            <a:r>
              <a:rPr lang="en-US" sz="2400" dirty="0">
                <a:hlinkClick r:id="rId2"/>
              </a:rPr>
              <a:t>https://github.com/gemcommunity/gem_2019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Syntax tutorials:   </a:t>
            </a:r>
            <a:r>
              <a:rPr lang="en-US" sz="2400" dirty="0">
                <a:hlinkClick r:id="rId3"/>
              </a:rPr>
              <a:t>www-personal.umich.edu/~dwelling/python</a:t>
            </a:r>
            <a:endParaRPr lang="en-US" sz="2400" dirty="0"/>
          </a:p>
          <a:p>
            <a:pPr marL="2403475" indent="-2403475">
              <a:buNone/>
            </a:pPr>
            <a:r>
              <a:rPr lang="en-US" sz="2400" dirty="0"/>
              <a:t>Mac install guide: </a:t>
            </a:r>
            <a:r>
              <a:rPr lang="en-US" sz="2400" dirty="0">
                <a:hlinkClick r:id="rId4"/>
              </a:rPr>
              <a:t>www-personal.umich.edu/~dwelling/python/</a:t>
            </a:r>
            <a:br>
              <a:rPr lang="en-US" sz="2400" dirty="0">
                <a:hlinkClick r:id="rId4"/>
              </a:rPr>
            </a:br>
            <a:r>
              <a:rPr lang="en-US" sz="2400" dirty="0">
                <a:hlinkClick r:id="rId4"/>
              </a:rPr>
              <a:t>notebooks/mac_setup.pdf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640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TA Top Edge">
  <a:themeElements>
    <a:clrScheme name="UTA Colors">
      <a:dk1>
        <a:srgbClr val="000000"/>
      </a:dk1>
      <a:lt1>
        <a:srgbClr val="FFFFFF"/>
      </a:lt1>
      <a:dk2>
        <a:srgbClr val="939598"/>
      </a:dk2>
      <a:lt2>
        <a:srgbClr val="E7E6E6"/>
      </a:lt2>
      <a:accent1>
        <a:srgbClr val="0064B1"/>
      </a:accent1>
      <a:accent2>
        <a:srgbClr val="F58024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welling_extreme_sims" id="{B8CB17B4-4969-064F-9851-69DCDEDCABE1}" vid="{C5FD986F-ABAF-AB46-B4F5-C5870F4F048B}"/>
    </a:ext>
  </a:extLst>
</a:theme>
</file>

<file path=ppt/theme/theme2.xml><?xml version="1.0" encoding="utf-8"?>
<a:theme xmlns:a="http://schemas.openxmlformats.org/drawingml/2006/main" name="1_Office Theme">
  <a:themeElements>
    <a:clrScheme name="UTA Colors">
      <a:dk1>
        <a:srgbClr val="000000"/>
      </a:dk1>
      <a:lt1>
        <a:srgbClr val="FFFFFF"/>
      </a:lt1>
      <a:dk2>
        <a:srgbClr val="939598"/>
      </a:dk2>
      <a:lt2>
        <a:srgbClr val="E7E6E6"/>
      </a:lt2>
      <a:accent1>
        <a:srgbClr val="0064B1"/>
      </a:accent1>
      <a:accent2>
        <a:srgbClr val="F58024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welling_extreme_sims" id="{B8CB17B4-4969-064F-9851-69DCDEDCABE1}" vid="{6821DEB6-5A21-C247-97E2-FF2D0F151FAB}"/>
    </a:ext>
  </a:extLst>
</a:theme>
</file>

<file path=ppt/theme/theme3.xml><?xml version="1.0" encoding="utf-8"?>
<a:theme xmlns:a="http://schemas.openxmlformats.org/drawingml/2006/main" name="UTA Left Edge">
  <a:themeElements>
    <a:clrScheme name="UTA Colors">
      <a:dk1>
        <a:srgbClr val="000000"/>
      </a:dk1>
      <a:lt1>
        <a:srgbClr val="FFFFFF"/>
      </a:lt1>
      <a:dk2>
        <a:srgbClr val="939598"/>
      </a:dk2>
      <a:lt2>
        <a:srgbClr val="E7E6E6"/>
      </a:lt2>
      <a:accent1>
        <a:srgbClr val="0064B1"/>
      </a:accent1>
      <a:accent2>
        <a:srgbClr val="F58024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welling_extreme_sims" id="{B8CB17B4-4969-064F-9851-69DCDEDCABE1}" vid="{8BB4E9E0-5C93-884D-A3EA-B78504C5F4BD}"/>
    </a:ext>
  </a:extLst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welling_extreme_sims" id="{B8CB17B4-4969-064F-9851-69DCDEDCABE1}" vid="{A23C0419-0844-DD4A-B49B-A7228D78E9BF}"/>
    </a:ext>
  </a:extLst>
</a:theme>
</file>

<file path=ppt/theme/theme5.xml><?xml version="1.0" encoding="utf-8"?>
<a:theme xmlns:a="http://schemas.openxmlformats.org/drawingml/2006/main" name="1_UTA Top Edge">
  <a:themeElements>
    <a:clrScheme name="UTA Colors">
      <a:dk1>
        <a:srgbClr val="000000"/>
      </a:dk1>
      <a:lt1>
        <a:srgbClr val="FFFFFF"/>
      </a:lt1>
      <a:dk2>
        <a:srgbClr val="939598"/>
      </a:dk2>
      <a:lt2>
        <a:srgbClr val="E7E6E6"/>
      </a:lt2>
      <a:accent1>
        <a:srgbClr val="0064B1"/>
      </a:accent1>
      <a:accent2>
        <a:srgbClr val="F58024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welling_extreme_sims" id="{B8CB17B4-4969-064F-9851-69DCDEDCABE1}" vid="{3665E542-4D98-B94C-BCEE-B3D804FDFB37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UTA Top Edge</Template>
  <TotalTime>1968</TotalTime>
  <Words>369</Words>
  <Application>Microsoft Macintosh PowerPoint</Application>
  <PresentationFormat>On-screen Show (16:9)</PresentationFormat>
  <Paragraphs>50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UTA Top Edge</vt:lpstr>
      <vt:lpstr>1_Office Theme</vt:lpstr>
      <vt:lpstr>UTA Left Edge</vt:lpstr>
      <vt:lpstr>Custom Design</vt:lpstr>
      <vt:lpstr>1_UTA Top Edge</vt:lpstr>
      <vt:lpstr>Python for Science Your new best friend in coding</vt:lpstr>
      <vt:lpstr>Python is…</vt:lpstr>
      <vt:lpstr>Python is popular- and that’s good!</vt:lpstr>
      <vt:lpstr>Why Python?  Why Python for Science?</vt:lpstr>
      <vt:lpstr>Getting &amp; Using Python</vt:lpstr>
      <vt:lpstr>Today’s Tutorial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for Science Your new best friend*</dc:title>
  <dc:creator>Welling, Daniel T</dc:creator>
  <cp:lastModifiedBy>Welling, Daniel T</cp:lastModifiedBy>
  <cp:revision>57</cp:revision>
  <dcterms:created xsi:type="dcterms:W3CDTF">2019-06-22T22:06:40Z</dcterms:created>
  <dcterms:modified xsi:type="dcterms:W3CDTF">2019-06-24T17:53:27Z</dcterms:modified>
</cp:coreProperties>
</file>

<file path=docProps/thumbnail.jpeg>
</file>